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10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8B1"/>
    <a:srgbClr val="0AE3E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4" autoAdjust="0"/>
    <p:restoredTop sz="92503" autoAdjust="0"/>
  </p:normalViewPr>
  <p:slideViewPr>
    <p:cSldViewPr>
      <p:cViewPr varScale="1">
        <p:scale>
          <a:sx n="139" d="100"/>
          <a:sy n="139" d="100"/>
        </p:scale>
        <p:origin x="846" y="126"/>
      </p:cViewPr>
      <p:guideLst>
        <p:guide orient="horz" pos="1664"/>
        <p:guide pos="2868"/>
        <p:guide pos="1249"/>
        <p:guide pos="43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C0ED-1C8B-4FF3-91A6-E652895D4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D419-5B3F-423C-8358-46E41EBE13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4721"/>
            <a:ext cx="9144000" cy="21512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9225" y="-1"/>
            <a:ext cx="2377440" cy="4318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47460" y="4050491"/>
            <a:ext cx="2686050" cy="3771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直角三角形 14"/>
          <p:cNvSpPr/>
          <p:nvPr/>
        </p:nvSpPr>
        <p:spPr>
          <a:xfrm rot="10800000">
            <a:off x="2730300" y="4065962"/>
            <a:ext cx="111508" cy="255216"/>
          </a:xfrm>
          <a:custGeom>
            <a:avLst/>
            <a:gdLst>
              <a:gd name="connsiteX0" fmla="*/ 0 w 322000"/>
              <a:gd name="connsiteY0" fmla="*/ 322000 h 322000"/>
              <a:gd name="connsiteX1" fmla="*/ 0 w 322000"/>
              <a:gd name="connsiteY1" fmla="*/ 0 h 322000"/>
              <a:gd name="connsiteX2" fmla="*/ 322000 w 322000"/>
              <a:gd name="connsiteY2" fmla="*/ 322000 h 322000"/>
              <a:gd name="connsiteX3" fmla="*/ 0 w 322000"/>
              <a:gd name="connsiteY3" fmla="*/ 322000 h 322000"/>
              <a:gd name="connsiteX0-1" fmla="*/ 0 w 322000"/>
              <a:gd name="connsiteY0-2" fmla="*/ 340288 h 340288"/>
              <a:gd name="connsiteX1-3" fmla="*/ 316992 w 322000"/>
              <a:gd name="connsiteY1-4" fmla="*/ 0 h 340288"/>
              <a:gd name="connsiteX2-5" fmla="*/ 322000 w 322000"/>
              <a:gd name="connsiteY2-6" fmla="*/ 340288 h 340288"/>
              <a:gd name="connsiteX3-7" fmla="*/ 0 w 322000"/>
              <a:gd name="connsiteY3-8" fmla="*/ 340288 h 3402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2000" h="340288">
                <a:moveTo>
                  <a:pt x="0" y="340288"/>
                </a:moveTo>
                <a:lnTo>
                  <a:pt x="316992" y="0"/>
                </a:lnTo>
                <a:cubicBezTo>
                  <a:pt x="318661" y="113429"/>
                  <a:pt x="320331" y="226859"/>
                  <a:pt x="322000" y="340288"/>
                </a:cubicBezTo>
                <a:lnTo>
                  <a:pt x="0" y="340288"/>
                </a:lnTo>
                <a:close/>
              </a:path>
            </a:pathLst>
          </a:custGeom>
          <a:solidFill>
            <a:srgbClr val="119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10027" y="1433036"/>
            <a:ext cx="2676048" cy="1730700"/>
          </a:xfrm>
        </p:spPr>
        <p:txBody>
          <a:bodyPr anchor="ctr">
            <a:normAutofit/>
          </a:bodyPr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347460" y="4050491"/>
            <a:ext cx="2686050" cy="377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5"/>
          <p:cNvSpPr/>
          <p:nvPr/>
        </p:nvSpPr>
        <p:spPr>
          <a:xfrm>
            <a:off x="13661" y="0"/>
            <a:ext cx="5553308" cy="5143500"/>
          </a:xfrm>
          <a:custGeom>
            <a:avLst/>
            <a:gdLst>
              <a:gd name="connsiteX0" fmla="*/ 7392359 w 7393259"/>
              <a:gd name="connsiteY0" fmla="*/ 0 h 6858000"/>
              <a:gd name="connsiteX1" fmla="*/ 7393259 w 7393259"/>
              <a:gd name="connsiteY1" fmla="*/ 0 h 6858000"/>
              <a:gd name="connsiteX2" fmla="*/ 7393259 w 7393259"/>
              <a:gd name="connsiteY2" fmla="*/ 6858000 h 6858000"/>
              <a:gd name="connsiteX3" fmla="*/ 7392359 w 7393259"/>
              <a:gd name="connsiteY3" fmla="*/ 6858000 h 6858000"/>
              <a:gd name="connsiteX4" fmla="*/ 0 w 7393259"/>
              <a:gd name="connsiteY4" fmla="*/ 0 h 6858000"/>
              <a:gd name="connsiteX5" fmla="*/ 7392359 w 7393259"/>
              <a:gd name="connsiteY5" fmla="*/ 0 h 6858000"/>
              <a:gd name="connsiteX6" fmla="*/ 4281169 w 7393259"/>
              <a:gd name="connsiteY6" fmla="*/ 6858000 h 6858000"/>
              <a:gd name="connsiteX7" fmla="*/ 0 w 7393259"/>
              <a:gd name="connsiteY7" fmla="*/ 6858000 h 6858000"/>
              <a:gd name="connsiteX0-1" fmla="*/ 7392359 w 7393259"/>
              <a:gd name="connsiteY0-2" fmla="*/ 0 h 6858000"/>
              <a:gd name="connsiteX1-3" fmla="*/ 7393259 w 7393259"/>
              <a:gd name="connsiteY1-4" fmla="*/ 0 h 6858000"/>
              <a:gd name="connsiteX2-5" fmla="*/ 7393259 w 7393259"/>
              <a:gd name="connsiteY2-6" fmla="*/ 6858000 h 6858000"/>
              <a:gd name="connsiteX3-7" fmla="*/ 7392359 w 7393259"/>
              <a:gd name="connsiteY3-8" fmla="*/ 6858000 h 6858000"/>
              <a:gd name="connsiteX4-9" fmla="*/ 7392359 w 7393259"/>
              <a:gd name="connsiteY4-10" fmla="*/ 0 h 6858000"/>
              <a:gd name="connsiteX5-11" fmla="*/ 0 w 7393259"/>
              <a:gd name="connsiteY5-12" fmla="*/ 0 h 6858000"/>
              <a:gd name="connsiteX6-13" fmla="*/ 7392359 w 7393259"/>
              <a:gd name="connsiteY6-14" fmla="*/ 0 h 6858000"/>
              <a:gd name="connsiteX7-15" fmla="*/ 5138520 w 7393259"/>
              <a:gd name="connsiteY7-16" fmla="*/ 6802244 h 6858000"/>
              <a:gd name="connsiteX8" fmla="*/ 0 w 7393259"/>
              <a:gd name="connsiteY8" fmla="*/ 6858000 h 6858000"/>
              <a:gd name="connsiteX9" fmla="*/ 0 w 7393259"/>
              <a:gd name="connsiteY9" fmla="*/ 0 h 6858000"/>
              <a:gd name="connsiteX0-17" fmla="*/ 7392359 w 7393259"/>
              <a:gd name="connsiteY0-18" fmla="*/ 0 h 6878444"/>
              <a:gd name="connsiteX1-19" fmla="*/ 7393259 w 7393259"/>
              <a:gd name="connsiteY1-20" fmla="*/ 0 h 6878444"/>
              <a:gd name="connsiteX2-21" fmla="*/ 7393259 w 7393259"/>
              <a:gd name="connsiteY2-22" fmla="*/ 6858000 h 6878444"/>
              <a:gd name="connsiteX3-23" fmla="*/ 7392359 w 7393259"/>
              <a:gd name="connsiteY3-24" fmla="*/ 6858000 h 6878444"/>
              <a:gd name="connsiteX4-25" fmla="*/ 7392359 w 7393259"/>
              <a:gd name="connsiteY4-26" fmla="*/ 0 h 6878444"/>
              <a:gd name="connsiteX5-27" fmla="*/ 0 w 7393259"/>
              <a:gd name="connsiteY5-28" fmla="*/ 0 h 6878444"/>
              <a:gd name="connsiteX6-29" fmla="*/ 7392359 w 7393259"/>
              <a:gd name="connsiteY6-30" fmla="*/ 0 h 6878444"/>
              <a:gd name="connsiteX7-31" fmla="*/ 5100478 w 7393259"/>
              <a:gd name="connsiteY7-32" fmla="*/ 6878444 h 6878444"/>
              <a:gd name="connsiteX8-33" fmla="*/ 0 w 7393259"/>
              <a:gd name="connsiteY8-34" fmla="*/ 6858000 h 6878444"/>
              <a:gd name="connsiteX9-35" fmla="*/ 0 w 7393259"/>
              <a:gd name="connsiteY9-36" fmla="*/ 0 h 6878444"/>
              <a:gd name="connsiteX0-37" fmla="*/ 7392359 w 7393259"/>
              <a:gd name="connsiteY0-38" fmla="*/ 0 h 6858000"/>
              <a:gd name="connsiteX1-39" fmla="*/ 7393259 w 7393259"/>
              <a:gd name="connsiteY1-40" fmla="*/ 0 h 6858000"/>
              <a:gd name="connsiteX2-41" fmla="*/ 7393259 w 7393259"/>
              <a:gd name="connsiteY2-42" fmla="*/ 6858000 h 6858000"/>
              <a:gd name="connsiteX3-43" fmla="*/ 7392359 w 7393259"/>
              <a:gd name="connsiteY3-44" fmla="*/ 6858000 h 6858000"/>
              <a:gd name="connsiteX4-45" fmla="*/ 7392359 w 7393259"/>
              <a:gd name="connsiteY4-46" fmla="*/ 0 h 6858000"/>
              <a:gd name="connsiteX5-47" fmla="*/ 0 w 7393259"/>
              <a:gd name="connsiteY5-48" fmla="*/ 0 h 6858000"/>
              <a:gd name="connsiteX6-49" fmla="*/ 7392359 w 7393259"/>
              <a:gd name="connsiteY6-50" fmla="*/ 0 h 6858000"/>
              <a:gd name="connsiteX7-51" fmla="*/ 5123304 w 7393259"/>
              <a:gd name="connsiteY7-52" fmla="*/ 6832724 h 6858000"/>
              <a:gd name="connsiteX8-53" fmla="*/ 0 w 7393259"/>
              <a:gd name="connsiteY8-54" fmla="*/ 6858000 h 6858000"/>
              <a:gd name="connsiteX9-55" fmla="*/ 0 w 7393259"/>
              <a:gd name="connsiteY9-56" fmla="*/ 0 h 6858000"/>
              <a:gd name="connsiteX0-57" fmla="*/ 7392359 w 7393259"/>
              <a:gd name="connsiteY0-58" fmla="*/ 0 h 6858000"/>
              <a:gd name="connsiteX1-59" fmla="*/ 7393259 w 7393259"/>
              <a:gd name="connsiteY1-60" fmla="*/ 0 h 6858000"/>
              <a:gd name="connsiteX2-61" fmla="*/ 7393259 w 7393259"/>
              <a:gd name="connsiteY2-62" fmla="*/ 6858000 h 6858000"/>
              <a:gd name="connsiteX3-63" fmla="*/ 7392359 w 7393259"/>
              <a:gd name="connsiteY3-64" fmla="*/ 6858000 h 6858000"/>
              <a:gd name="connsiteX4-65" fmla="*/ 7392359 w 7393259"/>
              <a:gd name="connsiteY4-66" fmla="*/ 0 h 6858000"/>
              <a:gd name="connsiteX5-67" fmla="*/ 0 w 7393259"/>
              <a:gd name="connsiteY5-68" fmla="*/ 0 h 6858000"/>
              <a:gd name="connsiteX6-69" fmla="*/ 7392359 w 7393259"/>
              <a:gd name="connsiteY6-70" fmla="*/ 0 h 6858000"/>
              <a:gd name="connsiteX7-71" fmla="*/ 5119500 w 7393259"/>
              <a:gd name="connsiteY7-72" fmla="*/ 6857489 h 6858000"/>
              <a:gd name="connsiteX8-73" fmla="*/ 0 w 7393259"/>
              <a:gd name="connsiteY8-74" fmla="*/ 6858000 h 6858000"/>
              <a:gd name="connsiteX9-75" fmla="*/ 0 w 7393259"/>
              <a:gd name="connsiteY9-7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7393259" h="6858000">
                <a:moveTo>
                  <a:pt x="7392359" y="0"/>
                </a:moveTo>
                <a:lnTo>
                  <a:pt x="7393259" y="0"/>
                </a:lnTo>
                <a:lnTo>
                  <a:pt x="7393259" y="6858000"/>
                </a:lnTo>
                <a:lnTo>
                  <a:pt x="7392359" y="6858000"/>
                </a:lnTo>
                <a:lnTo>
                  <a:pt x="7392359" y="0"/>
                </a:lnTo>
                <a:close/>
                <a:moveTo>
                  <a:pt x="0" y="0"/>
                </a:moveTo>
                <a:lnTo>
                  <a:pt x="7392359" y="0"/>
                </a:lnTo>
                <a:lnTo>
                  <a:pt x="5119500" y="685748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任意多边形: 形状 5"/>
          <p:cNvSpPr/>
          <p:nvPr/>
        </p:nvSpPr>
        <p:spPr>
          <a:xfrm>
            <a:off x="5622608" y="237649"/>
            <a:ext cx="3268980" cy="260985"/>
          </a:xfrm>
          <a:custGeom>
            <a:avLst/>
            <a:gdLst>
              <a:gd name="connsiteX0" fmla="*/ 199 w 6864"/>
              <a:gd name="connsiteY0" fmla="*/ 2 h 548"/>
              <a:gd name="connsiteX1" fmla="*/ 6864 w 6864"/>
              <a:gd name="connsiteY1" fmla="*/ 0 h 548"/>
              <a:gd name="connsiteX2" fmla="*/ 6864 w 6864"/>
              <a:gd name="connsiteY2" fmla="*/ 548 h 548"/>
              <a:gd name="connsiteX3" fmla="*/ 0 w 6864"/>
              <a:gd name="connsiteY3" fmla="*/ 548 h 548"/>
              <a:gd name="connsiteX4" fmla="*/ 199 w 6864"/>
              <a:gd name="connsiteY4" fmla="*/ 2 h 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4" h="548">
                <a:moveTo>
                  <a:pt x="199" y="2"/>
                </a:moveTo>
                <a:lnTo>
                  <a:pt x="6864" y="0"/>
                </a:lnTo>
                <a:lnTo>
                  <a:pt x="6864" y="548"/>
                </a:lnTo>
                <a:lnTo>
                  <a:pt x="0" y="548"/>
                </a:lnTo>
                <a:lnTo>
                  <a:pt x="199" y="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任意多边形: 形状 12"/>
          <p:cNvSpPr/>
          <p:nvPr/>
        </p:nvSpPr>
        <p:spPr>
          <a:xfrm>
            <a:off x="0" y="0"/>
            <a:ext cx="5553308" cy="5143500"/>
          </a:xfrm>
          <a:custGeom>
            <a:avLst/>
            <a:gdLst>
              <a:gd name="connsiteX0" fmla="*/ 7392359 w 7393259"/>
              <a:gd name="connsiteY0" fmla="*/ 0 h 6858000"/>
              <a:gd name="connsiteX1" fmla="*/ 7393259 w 7393259"/>
              <a:gd name="connsiteY1" fmla="*/ 0 h 6858000"/>
              <a:gd name="connsiteX2" fmla="*/ 7393259 w 7393259"/>
              <a:gd name="connsiteY2" fmla="*/ 6858000 h 6858000"/>
              <a:gd name="connsiteX3" fmla="*/ 7392359 w 7393259"/>
              <a:gd name="connsiteY3" fmla="*/ 6858000 h 6858000"/>
              <a:gd name="connsiteX4" fmla="*/ 0 w 7393259"/>
              <a:gd name="connsiteY4" fmla="*/ 0 h 6858000"/>
              <a:gd name="connsiteX5" fmla="*/ 7392359 w 7393259"/>
              <a:gd name="connsiteY5" fmla="*/ 0 h 6858000"/>
              <a:gd name="connsiteX6" fmla="*/ 4281169 w 7393259"/>
              <a:gd name="connsiteY6" fmla="*/ 6858000 h 6858000"/>
              <a:gd name="connsiteX7" fmla="*/ 0 w 7393259"/>
              <a:gd name="connsiteY7" fmla="*/ 6858000 h 6858000"/>
              <a:gd name="connsiteX0-1" fmla="*/ 7392359 w 7393259"/>
              <a:gd name="connsiteY0-2" fmla="*/ 0 h 6858000"/>
              <a:gd name="connsiteX1-3" fmla="*/ 7393259 w 7393259"/>
              <a:gd name="connsiteY1-4" fmla="*/ 0 h 6858000"/>
              <a:gd name="connsiteX2-5" fmla="*/ 7393259 w 7393259"/>
              <a:gd name="connsiteY2-6" fmla="*/ 6858000 h 6858000"/>
              <a:gd name="connsiteX3-7" fmla="*/ 7392359 w 7393259"/>
              <a:gd name="connsiteY3-8" fmla="*/ 6858000 h 6858000"/>
              <a:gd name="connsiteX4-9" fmla="*/ 7392359 w 7393259"/>
              <a:gd name="connsiteY4-10" fmla="*/ 0 h 6858000"/>
              <a:gd name="connsiteX5-11" fmla="*/ 0 w 7393259"/>
              <a:gd name="connsiteY5-12" fmla="*/ 0 h 6858000"/>
              <a:gd name="connsiteX6-13" fmla="*/ 7392359 w 7393259"/>
              <a:gd name="connsiteY6-14" fmla="*/ 0 h 6858000"/>
              <a:gd name="connsiteX7-15" fmla="*/ 5138520 w 7393259"/>
              <a:gd name="connsiteY7-16" fmla="*/ 6802244 h 6858000"/>
              <a:gd name="connsiteX8" fmla="*/ 0 w 7393259"/>
              <a:gd name="connsiteY8" fmla="*/ 6858000 h 6858000"/>
              <a:gd name="connsiteX9" fmla="*/ 0 w 7393259"/>
              <a:gd name="connsiteY9" fmla="*/ 0 h 6858000"/>
              <a:gd name="connsiteX0-17" fmla="*/ 7392359 w 7393259"/>
              <a:gd name="connsiteY0-18" fmla="*/ 0 h 6878444"/>
              <a:gd name="connsiteX1-19" fmla="*/ 7393259 w 7393259"/>
              <a:gd name="connsiteY1-20" fmla="*/ 0 h 6878444"/>
              <a:gd name="connsiteX2-21" fmla="*/ 7393259 w 7393259"/>
              <a:gd name="connsiteY2-22" fmla="*/ 6858000 h 6878444"/>
              <a:gd name="connsiteX3-23" fmla="*/ 7392359 w 7393259"/>
              <a:gd name="connsiteY3-24" fmla="*/ 6858000 h 6878444"/>
              <a:gd name="connsiteX4-25" fmla="*/ 7392359 w 7393259"/>
              <a:gd name="connsiteY4-26" fmla="*/ 0 h 6878444"/>
              <a:gd name="connsiteX5-27" fmla="*/ 0 w 7393259"/>
              <a:gd name="connsiteY5-28" fmla="*/ 0 h 6878444"/>
              <a:gd name="connsiteX6-29" fmla="*/ 7392359 w 7393259"/>
              <a:gd name="connsiteY6-30" fmla="*/ 0 h 6878444"/>
              <a:gd name="connsiteX7-31" fmla="*/ 5100478 w 7393259"/>
              <a:gd name="connsiteY7-32" fmla="*/ 6878444 h 6878444"/>
              <a:gd name="connsiteX8-33" fmla="*/ 0 w 7393259"/>
              <a:gd name="connsiteY8-34" fmla="*/ 6858000 h 6878444"/>
              <a:gd name="connsiteX9-35" fmla="*/ 0 w 7393259"/>
              <a:gd name="connsiteY9-36" fmla="*/ 0 h 6878444"/>
              <a:gd name="connsiteX0-37" fmla="*/ 7392359 w 7393259"/>
              <a:gd name="connsiteY0-38" fmla="*/ 0 h 6858000"/>
              <a:gd name="connsiteX1-39" fmla="*/ 7393259 w 7393259"/>
              <a:gd name="connsiteY1-40" fmla="*/ 0 h 6858000"/>
              <a:gd name="connsiteX2-41" fmla="*/ 7393259 w 7393259"/>
              <a:gd name="connsiteY2-42" fmla="*/ 6858000 h 6858000"/>
              <a:gd name="connsiteX3-43" fmla="*/ 7392359 w 7393259"/>
              <a:gd name="connsiteY3-44" fmla="*/ 6858000 h 6858000"/>
              <a:gd name="connsiteX4-45" fmla="*/ 7392359 w 7393259"/>
              <a:gd name="connsiteY4-46" fmla="*/ 0 h 6858000"/>
              <a:gd name="connsiteX5-47" fmla="*/ 0 w 7393259"/>
              <a:gd name="connsiteY5-48" fmla="*/ 0 h 6858000"/>
              <a:gd name="connsiteX6-49" fmla="*/ 7392359 w 7393259"/>
              <a:gd name="connsiteY6-50" fmla="*/ 0 h 6858000"/>
              <a:gd name="connsiteX7-51" fmla="*/ 5123304 w 7393259"/>
              <a:gd name="connsiteY7-52" fmla="*/ 6832724 h 6858000"/>
              <a:gd name="connsiteX8-53" fmla="*/ 0 w 7393259"/>
              <a:gd name="connsiteY8-54" fmla="*/ 6858000 h 6858000"/>
              <a:gd name="connsiteX9-55" fmla="*/ 0 w 7393259"/>
              <a:gd name="connsiteY9-56" fmla="*/ 0 h 6858000"/>
              <a:gd name="connsiteX0-57" fmla="*/ 7392359 w 7393259"/>
              <a:gd name="connsiteY0-58" fmla="*/ 0 h 6858000"/>
              <a:gd name="connsiteX1-59" fmla="*/ 7393259 w 7393259"/>
              <a:gd name="connsiteY1-60" fmla="*/ 0 h 6858000"/>
              <a:gd name="connsiteX2-61" fmla="*/ 7393259 w 7393259"/>
              <a:gd name="connsiteY2-62" fmla="*/ 6858000 h 6858000"/>
              <a:gd name="connsiteX3-63" fmla="*/ 7392359 w 7393259"/>
              <a:gd name="connsiteY3-64" fmla="*/ 6858000 h 6858000"/>
              <a:gd name="connsiteX4-65" fmla="*/ 7392359 w 7393259"/>
              <a:gd name="connsiteY4-66" fmla="*/ 0 h 6858000"/>
              <a:gd name="connsiteX5-67" fmla="*/ 0 w 7393259"/>
              <a:gd name="connsiteY5-68" fmla="*/ 0 h 6858000"/>
              <a:gd name="connsiteX6-69" fmla="*/ 7392359 w 7393259"/>
              <a:gd name="connsiteY6-70" fmla="*/ 0 h 6858000"/>
              <a:gd name="connsiteX7-71" fmla="*/ 5119500 w 7393259"/>
              <a:gd name="connsiteY7-72" fmla="*/ 6857489 h 6858000"/>
              <a:gd name="connsiteX8-73" fmla="*/ 0 w 7393259"/>
              <a:gd name="connsiteY8-74" fmla="*/ 6858000 h 6858000"/>
              <a:gd name="connsiteX9-75" fmla="*/ 0 w 7393259"/>
              <a:gd name="connsiteY9-7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7393259" h="6858000">
                <a:moveTo>
                  <a:pt x="7392359" y="0"/>
                </a:moveTo>
                <a:lnTo>
                  <a:pt x="7393259" y="0"/>
                </a:lnTo>
                <a:lnTo>
                  <a:pt x="7393259" y="6858000"/>
                </a:lnTo>
                <a:lnTo>
                  <a:pt x="7392359" y="6858000"/>
                </a:lnTo>
                <a:lnTo>
                  <a:pt x="7392359" y="0"/>
                </a:lnTo>
                <a:close/>
                <a:moveTo>
                  <a:pt x="0" y="0"/>
                </a:moveTo>
                <a:lnTo>
                  <a:pt x="7392359" y="0"/>
                </a:lnTo>
                <a:lnTo>
                  <a:pt x="5119500" y="685748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06798" y="2261318"/>
            <a:ext cx="886523" cy="8865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7314" y="2642455"/>
            <a:ext cx="3268980" cy="56784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77314" y="3310434"/>
            <a:ext cx="3268980" cy="90947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19902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29699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29699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242316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Low Angle View of Office Building Against Clear Sk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" y="1063610"/>
            <a:ext cx="3549015" cy="32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接连接符 14"/>
          <p:cNvCxnSpPr/>
          <p:nvPr/>
        </p:nvCxnSpPr>
        <p:spPr>
          <a:xfrm>
            <a:off x="4269540" y="1356955"/>
            <a:ext cx="0" cy="742331"/>
          </a:xfrm>
          <a:prstGeom prst="line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190566" y="913565"/>
            <a:ext cx="3251836" cy="2063642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5191125" y="2988815"/>
            <a:ext cx="3251276" cy="6619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4076492" y="2177414"/>
            <a:ext cx="387799" cy="1473388"/>
          </a:xfrm>
        </p:spPr>
        <p:txBody>
          <a:bodyPr vert="eaVert" anchor="ctr"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42811" y="273844"/>
            <a:ext cx="572539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251816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BBB796-1619-41EA-B0A4-5646D560CF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69F30A-66D4-441F-84C0-9946150208C0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8220" y="156210"/>
            <a:ext cx="50438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圈层招商工作流程图</a:t>
            </a:r>
            <a:endParaRPr lang="zh-CN" altLang="en-US" sz="28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8" name="Text Box 58"/>
          <p:cNvSpPr txBox="1">
            <a:spLocks noChangeArrowheads="1"/>
          </p:cNvSpPr>
          <p:nvPr/>
        </p:nvSpPr>
        <p:spPr bwMode="auto">
          <a:xfrm>
            <a:off x="1243965" y="3416935"/>
            <a:ext cx="764540" cy="62420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0237" tIns="25119" rIns="50237" bIns="25119">
            <a:spAutoFit/>
          </a:bodyPr>
          <a:lstStyle/>
          <a:p>
            <a:pPr algn="ctr"/>
            <a:endParaRPr lang="en-US" altLang="zh-CN" sz="373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7170" y="156210"/>
            <a:ext cx="470535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/>
              <a:t>附件</a:t>
            </a:r>
            <a:r>
              <a:rPr lang="en-US" altLang="zh-CN" sz="900" b="1"/>
              <a:t>1</a:t>
            </a:r>
            <a:endParaRPr lang="en-US" altLang="zh-CN" sz="900" b="1"/>
          </a:p>
        </p:txBody>
      </p:sp>
      <p:sp>
        <p:nvSpPr>
          <p:cNvPr id="98" name="圆角淘宝店chenying0907出品 68"/>
          <p:cNvSpPr/>
          <p:nvPr/>
        </p:nvSpPr>
        <p:spPr>
          <a:xfrm>
            <a:off x="5507990" y="1536700"/>
            <a:ext cx="2411730" cy="514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收集招商线索、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评估调查、考察互访、初步磋商</a:t>
            </a:r>
            <a:endParaRPr lang="en-US" altLang="zh-CN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圆角淘宝店chenying0907出品 68"/>
          <p:cNvSpPr/>
          <p:nvPr/>
        </p:nvSpPr>
        <p:spPr>
          <a:xfrm>
            <a:off x="5473700" y="885190"/>
            <a:ext cx="2411730" cy="2971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形成初步评审意见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617970" y="1101725"/>
            <a:ext cx="313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endParaRPr lang="zh-CN" altLang="en-US"/>
          </a:p>
        </p:txBody>
      </p:sp>
      <p:sp>
        <p:nvSpPr>
          <p:cNvPr id="110" name="圆角淘宝店chenying0907出品 68"/>
          <p:cNvSpPr/>
          <p:nvPr/>
        </p:nvSpPr>
        <p:spPr>
          <a:xfrm>
            <a:off x="5620385" y="3228340"/>
            <a:ext cx="2411730" cy="2971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牵头部门起草协议、合规合法性审查</a:t>
            </a:r>
            <a:endParaRPr lang="zh-CN" altLang="en-US" sz="1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圆角淘宝店chenying0907出品 68"/>
          <p:cNvSpPr/>
          <p:nvPr/>
        </p:nvSpPr>
        <p:spPr>
          <a:xfrm>
            <a:off x="5621020" y="3869690"/>
            <a:ext cx="2411095" cy="2736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县委常委会、政府常务会研究审定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圆角淘宝店chenying0907出品 68"/>
          <p:cNvSpPr/>
          <p:nvPr/>
        </p:nvSpPr>
        <p:spPr>
          <a:xfrm>
            <a:off x="5621020" y="4425315"/>
            <a:ext cx="2487930" cy="4565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招商服务中心、政务局（项目投资服务中心）和各牵头部门分别负责项目签约、落地服务、入库。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 rot="10800000">
            <a:off x="6593205" y="2958465"/>
            <a:ext cx="3219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 rot="10800000">
            <a:off x="6617970" y="3545205"/>
            <a:ext cx="2971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 rot="10800000">
            <a:off x="6617970" y="4143375"/>
            <a:ext cx="2971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4098290" y="4309110"/>
            <a:ext cx="14071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/>
              <a:t>联动要素部门服务</a:t>
            </a:r>
            <a:endParaRPr lang="zh-CN" altLang="en-US" sz="1200" b="1"/>
          </a:p>
        </p:txBody>
      </p:sp>
      <p:sp>
        <p:nvSpPr>
          <p:cNvPr id="178" name="文本框 177"/>
          <p:cNvSpPr txBox="1"/>
          <p:nvPr/>
        </p:nvSpPr>
        <p:spPr>
          <a:xfrm>
            <a:off x="1944370" y="3411220"/>
            <a:ext cx="94869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/>
              <a:t>提供招商线索</a:t>
            </a:r>
            <a:endParaRPr lang="zh-CN" altLang="en-US" sz="1000" b="1"/>
          </a:p>
        </p:txBody>
      </p:sp>
      <p:sp>
        <p:nvSpPr>
          <p:cNvPr id="179" name="文本框 178"/>
          <p:cNvSpPr txBox="1"/>
          <p:nvPr/>
        </p:nvSpPr>
        <p:spPr>
          <a:xfrm>
            <a:off x="2228850" y="3157220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1982470" y="1872615"/>
            <a:ext cx="64262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/>
              <a:t>线索分配</a:t>
            </a:r>
            <a:endParaRPr lang="zh-CN" altLang="en-US" sz="900" b="1"/>
          </a:p>
        </p:txBody>
      </p:sp>
      <p:sp>
        <p:nvSpPr>
          <p:cNvPr id="181" name="文本框 180"/>
          <p:cNvSpPr txBox="1"/>
          <p:nvPr/>
        </p:nvSpPr>
        <p:spPr>
          <a:xfrm>
            <a:off x="2122805" y="1536700"/>
            <a:ext cx="360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4251960" y="1744980"/>
            <a:ext cx="7950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/>
              <a:t>线索备案</a:t>
            </a:r>
            <a:endParaRPr lang="zh-CN" altLang="en-US" sz="1200" b="1"/>
          </a:p>
        </p:txBody>
      </p:sp>
      <p:sp>
        <p:nvSpPr>
          <p:cNvPr id="17" name="左箭头 16"/>
          <p:cNvSpPr/>
          <p:nvPr/>
        </p:nvSpPr>
        <p:spPr>
          <a:xfrm>
            <a:off x="3063875" y="787400"/>
            <a:ext cx="2157730" cy="475615"/>
          </a:xfrm>
          <a:prstGeom prst="leftArrow">
            <a:avLst/>
          </a:prstGeom>
          <a:solidFill>
            <a:srgbClr val="00B0F0"/>
          </a:solidFill>
          <a:ln w="15875">
            <a:noFill/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750945" y="885190"/>
            <a:ext cx="104965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提报专题研究</a:t>
            </a:r>
            <a:endParaRPr lang="zh-CN" altLang="en-US" sz="1000"/>
          </a:p>
        </p:txBody>
      </p:sp>
      <p:cxnSp>
        <p:nvCxnSpPr>
          <p:cNvPr id="21" name="肘形连接符 20"/>
          <p:cNvCxnSpPr/>
          <p:nvPr/>
        </p:nvCxnSpPr>
        <p:spPr>
          <a:xfrm>
            <a:off x="2787015" y="4058920"/>
            <a:ext cx="2720975" cy="677545"/>
          </a:xfrm>
          <a:prstGeom prst="bentConnector3">
            <a:avLst>
              <a:gd name="adj1" fmla="val 5001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652395" y="38696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肘形连接符 22"/>
          <p:cNvCxnSpPr/>
          <p:nvPr/>
        </p:nvCxnSpPr>
        <p:spPr>
          <a:xfrm>
            <a:off x="3063875" y="1435100"/>
            <a:ext cx="2370455" cy="570865"/>
          </a:xfrm>
          <a:prstGeom prst="bentConnector3">
            <a:avLst>
              <a:gd name="adj1" fmla="val 500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733675" y="1242695"/>
            <a:ext cx="6019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左箭头标注 27"/>
          <p:cNvSpPr/>
          <p:nvPr/>
        </p:nvSpPr>
        <p:spPr>
          <a:xfrm>
            <a:off x="1811655" y="530860"/>
            <a:ext cx="791845" cy="1080135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085975" y="530860"/>
            <a:ext cx="459740" cy="1005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/>
              <a:t>评审圈层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085975" y="2178685"/>
            <a:ext cx="459740" cy="1005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/>
              <a:t>专班圈层</a:t>
            </a:r>
            <a:endParaRPr lang="zh-CN" altLang="en-US"/>
          </a:p>
        </p:txBody>
      </p:sp>
      <p:sp>
        <p:nvSpPr>
          <p:cNvPr id="33" name="左箭头标注 32"/>
          <p:cNvSpPr/>
          <p:nvPr/>
        </p:nvSpPr>
        <p:spPr>
          <a:xfrm>
            <a:off x="1860550" y="3656330"/>
            <a:ext cx="791845" cy="1080135"/>
          </a:xfrm>
          <a:prstGeom prst="leftArrowCallout">
            <a:avLst/>
          </a:prstGeom>
          <a:effectLst>
            <a:innerShdw blurRad="63500" dist="50800" dir="10800000">
              <a:schemeClr val="accent5">
                <a:alpha val="50000"/>
              </a:scheme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165350" y="3693795"/>
            <a:ext cx="459740" cy="1005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/>
              <a:t>要素圈层</a:t>
            </a: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07085" y="781685"/>
            <a:ext cx="615950" cy="3579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46760" y="1182370"/>
            <a:ext cx="736600" cy="2790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/>
              <a:t>核  心  圈  层</a:t>
            </a:r>
            <a:endParaRPr lang="zh-CN" altLang="en-US" sz="3600"/>
          </a:p>
        </p:txBody>
      </p:sp>
      <p:sp>
        <p:nvSpPr>
          <p:cNvPr id="37" name="右箭头标注 36"/>
          <p:cNvSpPr/>
          <p:nvPr/>
        </p:nvSpPr>
        <p:spPr>
          <a:xfrm>
            <a:off x="2999740" y="2402840"/>
            <a:ext cx="1080135" cy="503555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021965" y="2457450"/>
            <a:ext cx="7289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00" b="1" dirty="0">
                <a:sym typeface="+mn-ea"/>
              </a:rPr>
              <a:t>现代特色 </a:t>
            </a:r>
            <a:endParaRPr lang="zh-CN" altLang="en-US" sz="1000" b="1" dirty="0"/>
          </a:p>
          <a:p>
            <a:pPr algn="l"/>
            <a:r>
              <a:rPr lang="zh-CN" altLang="en-US" sz="1000" b="1" dirty="0">
                <a:sym typeface="+mn-ea"/>
              </a:rPr>
              <a:t>农业专班</a:t>
            </a:r>
            <a:endParaRPr lang="zh-CN" altLang="en-US" sz="1000" b="1"/>
          </a:p>
        </p:txBody>
      </p:sp>
      <p:sp>
        <p:nvSpPr>
          <p:cNvPr id="40" name="右箭头标注 39"/>
          <p:cNvSpPr/>
          <p:nvPr/>
        </p:nvSpPr>
        <p:spPr>
          <a:xfrm>
            <a:off x="4141470" y="2390775"/>
            <a:ext cx="1080135" cy="503555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067810" y="2519680"/>
            <a:ext cx="94869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00" b="1" dirty="0">
                <a:sym typeface="+mn-ea"/>
              </a:rPr>
              <a:t>文旅康养专班</a:t>
            </a:r>
            <a:endParaRPr lang="zh-CN" altLang="en-US" sz="1000" b="1" dirty="0"/>
          </a:p>
        </p:txBody>
      </p:sp>
      <p:sp>
        <p:nvSpPr>
          <p:cNvPr id="42" name="右箭头标注 41"/>
          <p:cNvSpPr/>
          <p:nvPr/>
        </p:nvSpPr>
        <p:spPr>
          <a:xfrm>
            <a:off x="5282565" y="2417445"/>
            <a:ext cx="1080135" cy="503555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00" b="1"/>
              <a:t>新型材料专班</a:t>
            </a:r>
            <a:endParaRPr lang="zh-CN" altLang="en-US" sz="1000" b="1"/>
          </a:p>
        </p:txBody>
      </p:sp>
      <p:sp>
        <p:nvSpPr>
          <p:cNvPr id="44" name="右箭头标注 43"/>
          <p:cNvSpPr/>
          <p:nvPr/>
        </p:nvSpPr>
        <p:spPr>
          <a:xfrm>
            <a:off x="6452870" y="2405380"/>
            <a:ext cx="1080135" cy="503555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621270" y="2401570"/>
            <a:ext cx="882015" cy="504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00" b="1"/>
              <a:t>钛产业专班</a:t>
            </a:r>
            <a:endParaRPr lang="zh-CN" altLang="en-US" sz="1000" b="1"/>
          </a:p>
        </p:txBody>
      </p:sp>
      <p:sp>
        <p:nvSpPr>
          <p:cNvPr id="49" name="上弧形箭头 48"/>
          <p:cNvSpPr/>
          <p:nvPr/>
        </p:nvSpPr>
        <p:spPr>
          <a:xfrm rot="5400000">
            <a:off x="2335530" y="1481455"/>
            <a:ext cx="1378585" cy="74549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 rot="16200000">
            <a:off x="2556510" y="1177290"/>
            <a:ext cx="367030" cy="218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200"/>
              <a:t>4.</a:t>
            </a:r>
            <a:endParaRPr lang="en-US" altLang="zh-CN" sz="1200"/>
          </a:p>
        </p:txBody>
      </p:sp>
      <p:sp>
        <p:nvSpPr>
          <p:cNvPr id="51" name="文本框 50"/>
          <p:cNvSpPr txBox="1"/>
          <p:nvPr/>
        </p:nvSpPr>
        <p:spPr>
          <a:xfrm>
            <a:off x="2782570" y="1165225"/>
            <a:ext cx="367030" cy="2444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b="1"/>
              <a:t>反</a:t>
            </a:r>
            <a:endParaRPr lang="zh-CN" altLang="en-US" sz="1200" b="1"/>
          </a:p>
        </p:txBody>
      </p:sp>
      <p:sp>
        <p:nvSpPr>
          <p:cNvPr id="52" name="文本框 51"/>
          <p:cNvSpPr txBox="1"/>
          <p:nvPr/>
        </p:nvSpPr>
        <p:spPr>
          <a:xfrm>
            <a:off x="2999740" y="1293495"/>
            <a:ext cx="33591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/>
              <a:t>馈</a:t>
            </a:r>
            <a:endParaRPr lang="zh-CN" altLang="en-US" sz="1200" b="1"/>
          </a:p>
        </p:txBody>
      </p:sp>
      <p:sp>
        <p:nvSpPr>
          <p:cNvPr id="53" name="文本框 52"/>
          <p:cNvSpPr txBox="1"/>
          <p:nvPr/>
        </p:nvSpPr>
        <p:spPr>
          <a:xfrm>
            <a:off x="2919730" y="2102485"/>
            <a:ext cx="33591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/>
              <a:t>意</a:t>
            </a:r>
            <a:endParaRPr lang="zh-CN" altLang="en-US" sz="1200" b="1"/>
          </a:p>
        </p:txBody>
      </p:sp>
      <p:sp>
        <p:nvSpPr>
          <p:cNvPr id="54" name="文本框 53"/>
          <p:cNvSpPr txBox="1"/>
          <p:nvPr/>
        </p:nvSpPr>
        <p:spPr>
          <a:xfrm>
            <a:off x="2663825" y="2205355"/>
            <a:ext cx="33591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/>
              <a:t>见</a:t>
            </a:r>
            <a:endParaRPr lang="zh-CN" altLang="en-US" sz="1200" b="1"/>
          </a:p>
        </p:txBody>
      </p:sp>
      <p:sp>
        <p:nvSpPr>
          <p:cNvPr id="55" name="左右箭头标注 54"/>
          <p:cNvSpPr/>
          <p:nvPr/>
        </p:nvSpPr>
        <p:spPr>
          <a:xfrm>
            <a:off x="1811655" y="2139950"/>
            <a:ext cx="1008380" cy="1083310"/>
          </a:xfrm>
          <a:prstGeom prst="leftRightArrowCallout">
            <a:avLst/>
          </a:prstGeom>
          <a:effectLst>
            <a:outerShdw blurRad="50800" dist="38100" algn="l" rotWithShape="0">
              <a:schemeClr val="accent5"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085975" y="2177415"/>
            <a:ext cx="459740" cy="1005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/>
              <a:t>专班圈层</a:t>
            </a:r>
            <a:endParaRPr lang="zh-CN" altLang="en-US"/>
          </a:p>
        </p:txBody>
      </p:sp>
      <p:cxnSp>
        <p:nvCxnSpPr>
          <p:cNvPr id="57" name="曲线连接符 56"/>
          <p:cNvCxnSpPr/>
          <p:nvPr/>
        </p:nvCxnSpPr>
        <p:spPr>
          <a:xfrm>
            <a:off x="2700020" y="3004185"/>
            <a:ext cx="2663825" cy="431800"/>
          </a:xfrm>
          <a:prstGeom prst="curvedConnector3">
            <a:avLst>
              <a:gd name="adj1" fmla="val 513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617970" y="2049145"/>
            <a:ext cx="313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6390640" y="2519680"/>
            <a:ext cx="94869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/>
            <a:r>
              <a:rPr lang="zh-CN" altLang="zh-CN" sz="1000" b="1">
                <a:sym typeface="+mn-ea"/>
              </a:rPr>
              <a:t>绿色能源专班</a:t>
            </a:r>
            <a:endParaRPr lang="zh-CN" altLang="en-US" sz="10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8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62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62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1954_1"/>
  <p:tag name="KSO_WM_TEMPLATE_CATEGORY" val="custom"/>
  <p:tag name="KSO_WM_TEMPLATE_INDEX" val="20184621"/>
  <p:tag name="KSO_WM_TEMPLATE_SUBCATEGORY" val="combine"/>
  <p:tag name="KSO_WM_TEMPLATE_THUMBS_INDEX" val="1、2、3、4、6、7、8、9、10、13、17"/>
</p:tagLst>
</file>

<file path=ppt/tags/tag4.xml><?xml version="1.0" encoding="utf-8"?>
<p:tagLst xmlns:p="http://schemas.openxmlformats.org/presentationml/2006/main">
  <p:tag name="KSO_WM_TEMPLATE_CATEGORY" val="custom"/>
  <p:tag name="KSO_WM_TEMPLATE_INDEX" val="2018462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3399CF"/>
      </a:dk2>
      <a:lt2>
        <a:srgbClr val="A1CA46"/>
      </a:lt2>
      <a:accent1>
        <a:srgbClr val="0A5AAA"/>
      </a:accent1>
      <a:accent2>
        <a:srgbClr val="ED7D31"/>
      </a:accent2>
      <a:accent3>
        <a:srgbClr val="A5A5A5"/>
      </a:accent3>
      <a:accent4>
        <a:srgbClr val="FFC000"/>
      </a:accent4>
      <a:accent5>
        <a:srgbClr val="31ABEF"/>
      </a:accent5>
      <a:accent6>
        <a:srgbClr val="A1CA46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WPS 演示</Application>
  <PresentationFormat>全屏显示(16:9)</PresentationFormat>
  <Paragraphs>73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方正粗黑宋简体</vt:lpstr>
      <vt:lpstr>微软雅黑</vt:lpstr>
      <vt:lpstr>黑体</vt:lpstr>
      <vt:lpstr>Arial Unicode MS</vt:lpstr>
      <vt:lpstr>Calibri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t1</cp:lastModifiedBy>
  <cp:revision>376</cp:revision>
  <dcterms:created xsi:type="dcterms:W3CDTF">2016-03-09T04:37:00Z</dcterms:created>
  <dcterms:modified xsi:type="dcterms:W3CDTF">2022-06-13T09:35:25Z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